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6" r:id="rId2"/>
    <p:sldId id="263" r:id="rId3"/>
    <p:sldId id="264" r:id="rId4"/>
    <p:sldId id="266" r:id="rId5"/>
    <p:sldId id="267" r:id="rId6"/>
    <p:sldId id="268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2" d="100"/>
          <a:sy n="92" d="100"/>
        </p:scale>
        <p:origin x="-1576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A6E9F47-D601-EC47-9445-F3D39F06F77B}" type="datetimeFigureOut">
              <a:rPr lang="en-US" smtClean="0"/>
              <a:t>4/19/12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01AAEC9-256F-674D-A612-BDF595B061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16989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01AAEC9-256F-674D-A612-BDF595B0611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85983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01AAEC9-256F-674D-A612-BDF595B06111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84932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What if I swap</a:t>
            </a:r>
            <a:r>
              <a:rPr lang="en-US" baseline="0" dirty="0" smtClean="0"/>
              <a:t> the materials in these problems?  Do the answers change?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01AAEC9-256F-674D-A612-BDF595B06111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374671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01AAEC9-256F-674D-A612-BDF595B0611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5169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What if I swap</a:t>
            </a:r>
            <a:r>
              <a:rPr lang="en-US" baseline="0" dirty="0" smtClean="0"/>
              <a:t> the materials in these problems?  Do the answers change?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01AAEC9-256F-674D-A612-BDF595B06111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374671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What if I swap</a:t>
            </a:r>
            <a:r>
              <a:rPr lang="en-US" baseline="0" dirty="0" smtClean="0"/>
              <a:t> the materials in these problems?  Do the answers change?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01AAEC9-256F-674D-A612-BDF595B06111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37467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05800" cy="1143000"/>
          </a:xfrm>
        </p:spPr>
        <p:txBody>
          <a:bodyPr>
            <a:noAutofit/>
          </a:bodyPr>
          <a:lstStyle>
            <a:lvl1pPr marL="0" indent="0" algn="ctr">
              <a:buNone/>
              <a:defRPr sz="2200" spc="10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Title 27"/>
          <p:cNvSpPr>
            <a:spLocks noGrp="1"/>
          </p:cNvSpPr>
          <p:nvPr>
            <p:ph type="ctrTitle"/>
          </p:nvPr>
        </p:nvSpPr>
        <p:spPr>
          <a:xfrm>
            <a:off x="457200" y="1433732"/>
            <a:ext cx="8305800" cy="1981200"/>
          </a:xfrm>
          <a:ln w="6350" cap="rnd">
            <a:noFill/>
          </a:ln>
        </p:spPr>
        <p:txBody>
          <a:bodyPr anchor="b" anchorCtr="0">
            <a:noAutofit/>
          </a:bodyPr>
          <a:lstStyle>
            <a:lvl1pPr algn="ctr">
              <a:defRPr lang="en-US" sz="4800" b="0" dirty="0">
                <a:ln w="3200">
                  <a:solidFill>
                    <a:schemeClr val="bg2">
                      <a:shade val="7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50800" dist="25400" dir="13500000">
                    <a:srgbClr val="000000">
                      <a:alpha val="70000"/>
                    </a:srgbClr>
                  </a:inn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1463626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4708574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l 13"/>
          <p:cNvSpPr/>
          <p:nvPr/>
        </p:nvSpPr>
        <p:spPr>
          <a:xfrm>
            <a:off x="4540348" y="3526302"/>
            <a:ext cx="45720" cy="45720"/>
          </a:xfrm>
          <a:prstGeom prst="ellipse">
            <a:avLst/>
          </a:prstGeom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2">
            <a:schemeClr val="accent2"/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>
            <a:lvl1pPr algn="ctr">
              <a:defRPr/>
            </a:lvl1pPr>
          </a:lstStyle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05200"/>
            <a:ext cx="7924800" cy="137160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lang="en-US" sz="4800" b="0" dirty="0">
                <a:ln w="3200">
                  <a:solidFill>
                    <a:schemeClr val="bg2">
                      <a:shade val="2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38100" dist="25400" dir="13500000">
                    <a:prstClr val="black">
                      <a:alpha val="70000"/>
                    </a:prstClr>
                  </a:inn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958864"/>
            <a:ext cx="7924800" cy="984736"/>
          </a:xfrm>
        </p:spPr>
        <p:txBody>
          <a:bodyPr anchor="t"/>
          <a:lstStyle>
            <a:lvl1pPr marL="0" indent="0">
              <a:buNone/>
              <a:defRPr sz="2000" spc="10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cxnSp>
        <p:nvCxnSpPr>
          <p:cNvPr id="7" name="Straight Connector 6"/>
          <p:cNvCxnSpPr/>
          <p:nvPr/>
        </p:nvCxnSpPr>
        <p:spPr>
          <a:xfrm>
            <a:off x="685800" y="4916992"/>
            <a:ext cx="7924800" cy="4301"/>
          </a:xfrm>
          <a:prstGeom prst="line">
            <a:avLst/>
          </a:prstGeom>
          <a:noFill/>
          <a:ln w="9525" cap="flat" cmpd="sng" algn="ctr">
            <a:solidFill>
              <a:srgbClr val="E9E9E8"/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  <a:sp3d prstMaterial="flat"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2" name="Content Placeholder 31"/>
          <p:cNvSpPr>
            <a:spLocks noGrp="1"/>
          </p:cNvSpPr>
          <p:nvPr>
            <p:ph sz="half" idx="2"/>
          </p:nvPr>
        </p:nvSpPr>
        <p:spPr>
          <a:xfrm>
            <a:off x="457200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34" name="Content Placeholder 3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 baseline="0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cxnSp>
        <p:nvCxnSpPr>
          <p:cNvPr id="10" name="Straight Connector 9"/>
          <p:cNvCxnSpPr/>
          <p:nvPr/>
        </p:nvCxnSpPr>
        <p:spPr>
          <a:xfrm>
            <a:off x="562945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4754880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Content Placeholder 28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6248400" cy="5715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781800" y="1600200"/>
            <a:ext cx="1984248" cy="3733800"/>
          </a:xfrm>
        </p:spPr>
        <p:txBody>
          <a:bodyPr tIns="45720" bIns="45720"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1" name="Title 30"/>
          <p:cNvSpPr>
            <a:spLocks noGrp="1"/>
          </p:cNvSpPr>
          <p:nvPr>
            <p:ph type="title"/>
          </p:nvPr>
        </p:nvSpPr>
        <p:spPr>
          <a:xfrm>
            <a:off x="6781800" y="457200"/>
            <a:ext cx="19812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29400" y="457200"/>
            <a:ext cx="20574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57200" y="457200"/>
            <a:ext cx="6019800" cy="5562600"/>
          </a:xfrm>
          <a:solidFill>
            <a:schemeClr val="tx2">
              <a:tint val="40000"/>
            </a:schemeClr>
          </a:solidFill>
          <a:effectLst>
            <a:outerShdw blurRad="88900" sx="103000" sy="103000" algn="ctr" rotWithShape="0">
              <a:prstClr val="black">
                <a:alpha val="32000"/>
              </a:prstClr>
            </a:outerShdw>
            <a:softEdge rad="127000"/>
          </a:effectLst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</a:lstStyle>
          <a:p>
            <a:r>
              <a:rPr kumimoji="0" lang="en-US" smtClean="0"/>
              <a:t>Drag picture to placeholder or click icon to add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29400" y="1600200"/>
            <a:ext cx="2057400" cy="4419600"/>
          </a:xfrm>
        </p:spPr>
        <p:txBody>
          <a:bodyPr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FontTx/>
              <a:buNone/>
              <a:defRPr sz="1600" b="0">
                <a:solidFill>
                  <a:schemeClr val="tx2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457200" y="1447800"/>
            <a:ext cx="8229600" cy="46783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5791200" y="6203667"/>
            <a:ext cx="2590800" cy="384048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pPr eaLnBrk="1" latinLnBrk="0" hangingPunct="1"/>
            <a:fld id="{B41ABA4E-CD72-497B-97AA-7213B3980F60}" type="datetimeFigureOut">
              <a:rPr lang="en-US" smtClean="0"/>
              <a:pPr eaLnBrk="1" latinLnBrk="0" hangingPunct="1"/>
              <a:t>4/19/12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2133600" y="6203667"/>
            <a:ext cx="358140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kumimoji="0"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410575" y="6181531"/>
            <a:ext cx="609600" cy="457200"/>
          </a:xfrm>
          <a:prstGeom prst="rect">
            <a:avLst/>
          </a:prstGeom>
          <a:noFill/>
        </p:spPr>
        <p:txBody>
          <a:bodyPr vert="horz" lIns="0" tIns="0" rIns="0" bIns="0" anchor="ctr" anchorCtr="0">
            <a:noAutofit/>
          </a:bodyPr>
          <a:lstStyle>
            <a:lvl1pPr algn="ctr" eaLnBrk="1" latinLnBrk="0" hangingPunct="1">
              <a:defRPr kumimoji="0" sz="1600" baseline="0">
                <a:solidFill>
                  <a:schemeClr val="tx2"/>
                </a:solidFill>
              </a:defRPr>
            </a:lvl1pPr>
          </a:lstStyle>
          <a:p>
            <a:fld id="{D2E57653-3E58-4892-A7ED-712530ACC680}" type="slidenum">
              <a:rPr kumimoji="0" lang="en-US" smtClean="0"/>
              <a:pPr eaLnBrk="1" latinLnBrk="0" hangingPunct="1"/>
              <a:t>‹#›</a:t>
            </a:fld>
            <a:endParaRPr kumimoji="0"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  <a:prstGeom prst="rect">
            <a:avLst/>
          </a:prstGeom>
          <a:ln w="6350" cap="rnd"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lang="en-US" sz="4200" b="0" kern="1200" spc="-100" baseline="0" dirty="0">
          <a:ln w="3200">
            <a:solidFill>
              <a:schemeClr val="bg2">
                <a:shade val="75000"/>
                <a:alpha val="25000"/>
              </a:schemeClr>
            </a:solidFill>
            <a:prstDash val="solid"/>
            <a:round/>
          </a:ln>
          <a:solidFill>
            <a:srgbClr val="F9F9F9"/>
          </a:solidFill>
          <a:effectLst>
            <a:innerShdw blurRad="50800" dist="25400" dir="13500000">
              <a:prstClr val="black">
                <a:alpha val="70000"/>
              </a:prstClr>
            </a:innerShdw>
          </a:effectLst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2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/>
        <a:buChar char="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005840" indent="-228600" algn="l" rtl="0" eaLnBrk="1" latinLnBrk="0" hangingPunct="1">
        <a:spcBef>
          <a:spcPts val="300"/>
        </a:spcBef>
        <a:buClr>
          <a:schemeClr val="accent2">
            <a:shade val="50000"/>
          </a:schemeClr>
        </a:buClr>
        <a:buSzPct val="85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Or</a:t>
            </a:r>
          </a:p>
          <a:p>
            <a:r>
              <a:rPr lang="en-US" dirty="0" smtClean="0"/>
              <a:t>How </a:t>
            </a:r>
            <a:r>
              <a:rPr lang="en-US" dirty="0"/>
              <a:t>I Learned to Stop Worrying and Love </a:t>
            </a:r>
            <a:r>
              <a:rPr lang="en-US" dirty="0" smtClean="0"/>
              <a:t>the Math… Again</a:t>
            </a:r>
          </a:p>
          <a:p>
            <a:endParaRPr lang="en-US" dirty="0"/>
          </a:p>
          <a:p>
            <a:r>
              <a:rPr lang="en-US" i="1" dirty="0" smtClean="0">
                <a:solidFill>
                  <a:schemeClr val="tx1"/>
                </a:solidFill>
              </a:rPr>
              <a:t>Part II: Two Step Problems</a:t>
            </a:r>
            <a:endParaRPr lang="en-US" i="1" dirty="0">
              <a:solidFill>
                <a:schemeClr val="tx1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Molar Conversions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897003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457200" y="1384994"/>
            <a:ext cx="4040188" cy="762000"/>
          </a:xfrm>
        </p:spPr>
        <p:txBody>
          <a:bodyPr/>
          <a:lstStyle/>
          <a:p>
            <a:r>
              <a:rPr lang="en-US" dirty="0" smtClean="0"/>
              <a:t>Mole &amp; particles conversion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>
          <a:xfrm>
            <a:off x="457200" y="2347886"/>
            <a:ext cx="4038600" cy="3913632"/>
          </a:xfrm>
        </p:spPr>
        <p:txBody>
          <a:bodyPr>
            <a:normAutofit/>
          </a:bodyPr>
          <a:lstStyle/>
          <a:p>
            <a:r>
              <a:rPr lang="en-US" dirty="0" smtClean="0"/>
              <a:t>1 mole  of atoms = 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6.02 x 10</a:t>
            </a:r>
            <a:r>
              <a:rPr lang="en-US" baseline="30000" dirty="0" smtClean="0"/>
              <a:t>23</a:t>
            </a:r>
            <a:r>
              <a:rPr lang="en-US" dirty="0" smtClean="0"/>
              <a:t> atoms</a:t>
            </a:r>
          </a:p>
          <a:p>
            <a:r>
              <a:rPr lang="en-US" dirty="0" smtClean="0"/>
              <a:t>1 mole of molecules = 	</a:t>
            </a:r>
          </a:p>
          <a:p>
            <a:pPr marL="365760" lvl="1" indent="0">
              <a:buNone/>
            </a:pPr>
            <a:r>
              <a:rPr lang="en-US" dirty="0"/>
              <a:t>	</a:t>
            </a:r>
            <a:r>
              <a:rPr lang="en-US" dirty="0">
                <a:solidFill>
                  <a:schemeClr val="tx1"/>
                </a:solidFill>
              </a:rPr>
              <a:t>6.02 x 10</a:t>
            </a:r>
            <a:r>
              <a:rPr lang="en-US" baseline="30000" dirty="0">
                <a:solidFill>
                  <a:schemeClr val="tx1"/>
                </a:solidFill>
              </a:rPr>
              <a:t>23</a:t>
            </a:r>
            <a:r>
              <a:rPr lang="en-US" dirty="0">
                <a:solidFill>
                  <a:schemeClr val="tx1"/>
                </a:solidFill>
              </a:rPr>
              <a:t> </a:t>
            </a:r>
            <a:r>
              <a:rPr lang="en-US" dirty="0" smtClean="0">
                <a:solidFill>
                  <a:schemeClr val="tx1"/>
                </a:solidFill>
              </a:rPr>
              <a:t>molecules</a:t>
            </a:r>
            <a:endParaRPr lang="en-US" dirty="0">
              <a:solidFill>
                <a:schemeClr val="tx1"/>
              </a:solidFill>
            </a:endParaRPr>
          </a:p>
          <a:p>
            <a:pPr marL="365760" lvl="1" indent="0">
              <a:buNone/>
            </a:pPr>
            <a:endParaRPr lang="en-US" dirty="0" smtClean="0"/>
          </a:p>
          <a:p>
            <a:r>
              <a:rPr lang="en-US" dirty="0" smtClean="0"/>
              <a:t>Does it matter what the material is when you convert from moles to particles?</a:t>
            </a:r>
            <a:endParaRPr lang="en-US" dirty="0"/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1 mole of Al= 26.981 g</a:t>
            </a:r>
          </a:p>
          <a:p>
            <a:r>
              <a:rPr lang="en-US" dirty="0" smtClean="0"/>
              <a:t>1 mole MgSO4 = 120.37 g</a:t>
            </a:r>
          </a:p>
          <a:p>
            <a:endParaRPr lang="en-US" dirty="0"/>
          </a:p>
          <a:p>
            <a:r>
              <a:rPr lang="en-US" dirty="0" smtClean="0"/>
              <a:t>Why is the mass of a mole different for each substance?</a:t>
            </a:r>
          </a:p>
          <a:p>
            <a:r>
              <a:rPr lang="en-US" dirty="0" smtClean="0"/>
              <a:t>What is a molar mass?</a:t>
            </a:r>
            <a:endParaRPr lang="en-US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793504"/>
          </a:xfrm>
        </p:spPr>
        <p:txBody>
          <a:bodyPr>
            <a:normAutofit/>
          </a:bodyPr>
          <a:lstStyle/>
          <a:p>
            <a:r>
              <a:rPr lang="en-US" dirty="0" smtClean="0"/>
              <a:t>Back on track:  Working in </a:t>
            </a:r>
            <a:r>
              <a:rPr lang="en-US" b="1" u="sng" dirty="0" smtClean="0"/>
              <a:t>MOLES</a:t>
            </a:r>
            <a:endParaRPr lang="en-US" b="1" u="sng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r>
              <a:rPr lang="en-US" dirty="0" smtClean="0"/>
              <a:t>Mole &amp; mass </a:t>
            </a:r>
          </a:p>
          <a:p>
            <a:r>
              <a:rPr lang="en-US" dirty="0" smtClean="0"/>
              <a:t>conversion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102422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>
          <a:xfrm>
            <a:off x="457200" y="1384994"/>
            <a:ext cx="4040188" cy="762000"/>
          </a:xfrm>
        </p:spPr>
        <p:txBody>
          <a:bodyPr/>
          <a:lstStyle/>
          <a:p>
            <a:r>
              <a:rPr lang="en-US" dirty="0" smtClean="0"/>
              <a:t>Mass to particle conversion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>
          <a:xfrm>
            <a:off x="457200" y="2347886"/>
            <a:ext cx="4038600" cy="1433321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If you have 2.3 g of aluminum how many atoms of aluminum do you have?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1783701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If you have 1.5 x 10</a:t>
            </a:r>
            <a:r>
              <a:rPr lang="en-US" baseline="30000" dirty="0" smtClean="0"/>
              <a:t>24</a:t>
            </a:r>
            <a:r>
              <a:rPr lang="en-US" dirty="0" smtClean="0"/>
              <a:t> formula units of Magnesium sulfate, how many grams of </a:t>
            </a:r>
            <a:r>
              <a:rPr lang="en-US" dirty="0"/>
              <a:t>Magnesium sulfate </a:t>
            </a:r>
            <a:r>
              <a:rPr lang="en-US" dirty="0" smtClean="0"/>
              <a:t>do you have?</a:t>
            </a:r>
          </a:p>
          <a:p>
            <a:endParaRPr lang="en-US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793504"/>
          </a:xfrm>
        </p:spPr>
        <p:txBody>
          <a:bodyPr>
            <a:normAutofit/>
          </a:bodyPr>
          <a:lstStyle/>
          <a:p>
            <a:r>
              <a:rPr lang="en-US" dirty="0" smtClean="0"/>
              <a:t>Some sample 2-step problems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r>
              <a:rPr lang="en-US" dirty="0" smtClean="0"/>
              <a:t>Particle to mass conversion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372693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7065569" y="4430106"/>
            <a:ext cx="1503623" cy="1459925"/>
            <a:chOff x="875897" y="2511072"/>
            <a:chExt cx="1503623" cy="1459925"/>
          </a:xfrm>
        </p:grpSpPr>
        <p:sp>
          <p:nvSpPr>
            <p:cNvPr id="2" name="Oval 1"/>
            <p:cNvSpPr/>
            <p:nvPr/>
          </p:nvSpPr>
          <p:spPr>
            <a:xfrm>
              <a:off x="875897" y="2511072"/>
              <a:ext cx="1503623" cy="1459925"/>
            </a:xfrm>
            <a:prstGeom prst="ellipse">
              <a:avLst/>
            </a:prstGeom>
            <a:solidFill>
              <a:schemeClr val="tx2">
                <a:alpha val="72000"/>
              </a:schemeClr>
            </a:solidFill>
            <a:ln>
              <a:solidFill>
                <a:schemeClr val="tx1"/>
              </a:solidFill>
            </a:ln>
            <a:effectLst>
              <a:softEdge rad="1270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TextBox 2"/>
            <p:cNvSpPr txBox="1"/>
            <p:nvPr/>
          </p:nvSpPr>
          <p:spPr>
            <a:xfrm>
              <a:off x="1094871" y="2963649"/>
              <a:ext cx="1065675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dirty="0" smtClean="0"/>
                <a:t>Mass</a:t>
              </a:r>
              <a:endParaRPr lang="en-US" sz="2800" dirty="0"/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3787372" y="4430106"/>
            <a:ext cx="1536440" cy="1459925"/>
            <a:chOff x="875897" y="2511072"/>
            <a:chExt cx="1536440" cy="1459925"/>
          </a:xfrm>
        </p:grpSpPr>
        <p:sp>
          <p:nvSpPr>
            <p:cNvPr id="6" name="Oval 5"/>
            <p:cNvSpPr/>
            <p:nvPr/>
          </p:nvSpPr>
          <p:spPr>
            <a:xfrm>
              <a:off x="875897" y="2511072"/>
              <a:ext cx="1503623" cy="1459925"/>
            </a:xfrm>
            <a:prstGeom prst="ellipse">
              <a:avLst/>
            </a:prstGeom>
            <a:solidFill>
              <a:schemeClr val="tx2">
                <a:alpha val="72000"/>
              </a:schemeClr>
            </a:solidFill>
            <a:ln>
              <a:solidFill>
                <a:schemeClr val="tx1"/>
              </a:solidFill>
            </a:ln>
            <a:effectLst>
              <a:softEdge rad="1270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908714" y="2963649"/>
              <a:ext cx="1503623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 smtClean="0"/>
                <a:t>MOLES</a:t>
              </a:r>
              <a:endParaRPr lang="en-US" sz="2800" dirty="0"/>
            </a:p>
          </p:txBody>
        </p:sp>
      </p:grpSp>
      <p:cxnSp>
        <p:nvCxnSpPr>
          <p:cNvPr id="9" name="Straight Arrow Connector 8"/>
          <p:cNvCxnSpPr/>
          <p:nvPr/>
        </p:nvCxnSpPr>
        <p:spPr>
          <a:xfrm>
            <a:off x="5323812" y="4722091"/>
            <a:ext cx="1741757" cy="0"/>
          </a:xfrm>
          <a:prstGeom prst="straightConnector1">
            <a:avLst/>
          </a:prstGeom>
          <a:ln>
            <a:solidFill>
              <a:srgbClr val="FFFF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 flipH="1">
            <a:off x="5389365" y="5546045"/>
            <a:ext cx="1582078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5383895" y="4357068"/>
            <a:ext cx="138822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X molar mass</a:t>
            </a:r>
            <a:endParaRPr lang="en-US" sz="1600" dirty="0"/>
          </a:p>
        </p:txBody>
      </p:sp>
      <p:cxnSp>
        <p:nvCxnSpPr>
          <p:cNvPr id="15" name="Straight Arrow Connector 14"/>
          <p:cNvCxnSpPr/>
          <p:nvPr/>
        </p:nvCxnSpPr>
        <p:spPr>
          <a:xfrm>
            <a:off x="1955966" y="5581284"/>
            <a:ext cx="1741757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>
            <a:off x="1955966" y="4780554"/>
            <a:ext cx="1582078" cy="0"/>
          </a:xfrm>
          <a:prstGeom prst="straightConnector1">
            <a:avLst/>
          </a:prstGeom>
          <a:ln>
            <a:solidFill>
              <a:srgbClr val="FFFF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2108262" y="4318889"/>
            <a:ext cx="17119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X </a:t>
            </a:r>
            <a:r>
              <a:rPr lang="en-US" sz="2400" dirty="0" smtClean="0"/>
              <a:t>6.02 * 10</a:t>
            </a:r>
            <a:r>
              <a:rPr lang="en-US" sz="2400" baseline="30000" dirty="0" smtClean="0"/>
              <a:t>23</a:t>
            </a:r>
            <a:endParaRPr lang="en-US" sz="2400" baseline="30000" dirty="0"/>
          </a:p>
        </p:txBody>
      </p:sp>
      <p:sp>
        <p:nvSpPr>
          <p:cNvPr id="18" name="TextBox 17"/>
          <p:cNvSpPr txBox="1"/>
          <p:nvPr/>
        </p:nvSpPr>
        <p:spPr>
          <a:xfrm>
            <a:off x="1955966" y="5558233"/>
            <a:ext cx="175024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÷ </a:t>
            </a:r>
            <a:r>
              <a:rPr lang="en-US" sz="2400" dirty="0" smtClean="0"/>
              <a:t> </a:t>
            </a:r>
            <a:r>
              <a:rPr lang="en-US" sz="2400" dirty="0"/>
              <a:t>6.02 * 10</a:t>
            </a:r>
            <a:r>
              <a:rPr lang="en-US" sz="2400" baseline="30000" dirty="0"/>
              <a:t>23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389365" y="5520699"/>
            <a:ext cx="14320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÷ </a:t>
            </a:r>
            <a:r>
              <a:rPr lang="en-US" dirty="0" smtClean="0"/>
              <a:t>molar</a:t>
            </a:r>
            <a:r>
              <a:rPr lang="en-US" sz="1600" dirty="0" smtClean="0"/>
              <a:t> mass</a:t>
            </a:r>
            <a:endParaRPr lang="en-US" sz="1600" dirty="0"/>
          </a:p>
        </p:txBody>
      </p:sp>
      <p:grpSp>
        <p:nvGrpSpPr>
          <p:cNvPr id="20" name="Group 19"/>
          <p:cNvGrpSpPr/>
          <p:nvPr/>
        </p:nvGrpSpPr>
        <p:grpSpPr>
          <a:xfrm>
            <a:off x="419526" y="4453133"/>
            <a:ext cx="1536440" cy="1459925"/>
            <a:chOff x="875897" y="2511072"/>
            <a:chExt cx="1536440" cy="1459925"/>
          </a:xfrm>
        </p:grpSpPr>
        <p:sp>
          <p:nvSpPr>
            <p:cNvPr id="21" name="Oval 20"/>
            <p:cNvSpPr/>
            <p:nvPr/>
          </p:nvSpPr>
          <p:spPr>
            <a:xfrm>
              <a:off x="875897" y="2511072"/>
              <a:ext cx="1503623" cy="1459925"/>
            </a:xfrm>
            <a:prstGeom prst="ellipse">
              <a:avLst/>
            </a:prstGeom>
            <a:solidFill>
              <a:schemeClr val="tx2">
                <a:alpha val="72000"/>
              </a:schemeClr>
            </a:solidFill>
            <a:ln>
              <a:solidFill>
                <a:schemeClr val="tx1"/>
              </a:solidFill>
            </a:ln>
            <a:effectLst>
              <a:softEdge rad="1270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908714" y="2963649"/>
              <a:ext cx="1503623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 smtClean="0"/>
                <a:t>Particles</a:t>
              </a:r>
              <a:endParaRPr lang="en-US" sz="2800" dirty="0"/>
            </a:p>
          </p:txBody>
        </p:sp>
      </p:grpSp>
      <p:sp>
        <p:nvSpPr>
          <p:cNvPr id="8" name="TextBox 7"/>
          <p:cNvSpPr txBox="1"/>
          <p:nvPr/>
        </p:nvSpPr>
        <p:spPr>
          <a:xfrm>
            <a:off x="419526" y="455589"/>
            <a:ext cx="826966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Sucrose has a molecular formula of C12H22O11.  If you have 1 tablespoon (14.54 g)</a:t>
            </a:r>
          </a:p>
          <a:p>
            <a:r>
              <a:rPr lang="en-US" dirty="0" smtClean="0"/>
              <a:t>of Sucrose, how many molecules of sucrose do you have?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535443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793504"/>
          </a:xfrm>
        </p:spPr>
        <p:txBody>
          <a:bodyPr>
            <a:normAutofit/>
          </a:bodyPr>
          <a:lstStyle/>
          <a:p>
            <a:r>
              <a:rPr lang="en-US" dirty="0" smtClean="0"/>
              <a:t>Try these on your own…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1582438"/>
          </a:xfrm>
        </p:spPr>
        <p:txBody>
          <a:bodyPr/>
          <a:lstStyle/>
          <a:p>
            <a:r>
              <a:rPr lang="en-US" dirty="0" smtClean="0"/>
              <a:t>If you have one million molecules of oxygen gas, how many grams of oxygen do you have?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>
          <a:xfrm>
            <a:off x="457200" y="985413"/>
            <a:ext cx="4040188" cy="1996618"/>
          </a:xfrm>
        </p:spPr>
        <p:txBody>
          <a:bodyPr/>
          <a:lstStyle/>
          <a:p>
            <a:r>
              <a:rPr lang="en-US" dirty="0" smtClean="0"/>
              <a:t>If you have 75 g of ammonia how many molecules of ammonia do you have?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56723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>
          <a:xfrm>
            <a:off x="458788" y="3837341"/>
            <a:ext cx="4038600" cy="2692773"/>
          </a:xfrm>
        </p:spPr>
        <p:txBody>
          <a:bodyPr>
            <a:normAutofit fontScale="92500"/>
          </a:bodyPr>
          <a:lstStyle/>
          <a:p>
            <a:r>
              <a:rPr lang="en-US" sz="2000" dirty="0" smtClean="0"/>
              <a:t>NH3   </a:t>
            </a:r>
            <a:r>
              <a:rPr lang="en-US" sz="2400" dirty="0" smtClean="0"/>
              <a:t>molar mass = 17 g/</a:t>
            </a:r>
            <a:r>
              <a:rPr lang="en-US" sz="2400" dirty="0" err="1" smtClean="0"/>
              <a:t>mol</a:t>
            </a:r>
            <a:endParaRPr lang="en-US" sz="2400" dirty="0" smtClean="0"/>
          </a:p>
          <a:p>
            <a:r>
              <a:rPr lang="en-US" dirty="0" smtClean="0"/>
              <a:t>Have 4.4 moles of NH3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Answer: 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2.7 x 10</a:t>
            </a:r>
            <a:r>
              <a:rPr lang="en-US" baseline="30000" dirty="0" smtClean="0"/>
              <a:t>24</a:t>
            </a:r>
            <a:r>
              <a:rPr lang="en-US" dirty="0" smtClean="0"/>
              <a:t> molecules</a:t>
            </a:r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>
          <a:xfrm>
            <a:off x="4648200" y="3831433"/>
            <a:ext cx="4038600" cy="2698681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O2  </a:t>
            </a:r>
            <a:r>
              <a:rPr lang="en-US" sz="2000" dirty="0" smtClean="0"/>
              <a:t>molar mass = 32 g/</a:t>
            </a:r>
            <a:r>
              <a:rPr lang="en-US" sz="2000" dirty="0" err="1" smtClean="0"/>
              <a:t>mol</a:t>
            </a:r>
            <a:endParaRPr lang="en-US" sz="2000" dirty="0" smtClean="0"/>
          </a:p>
          <a:p>
            <a:r>
              <a:rPr lang="en-US" dirty="0" smtClean="0"/>
              <a:t>1.7 x 10-18 moles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Answer:</a:t>
            </a:r>
          </a:p>
          <a:p>
            <a:pPr marL="0" indent="0">
              <a:buNone/>
            </a:pPr>
            <a:r>
              <a:rPr lang="en-US" dirty="0" smtClean="0"/>
              <a:t>	5 x 10</a:t>
            </a:r>
            <a:r>
              <a:rPr lang="en-US" baseline="30000" dirty="0" smtClean="0"/>
              <a:t>-17</a:t>
            </a:r>
            <a:r>
              <a:rPr lang="en-US" dirty="0" smtClean="0"/>
              <a:t> g</a:t>
            </a:r>
            <a:endParaRPr lang="en-US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793504"/>
          </a:xfrm>
        </p:spPr>
        <p:txBody>
          <a:bodyPr>
            <a:normAutofit/>
          </a:bodyPr>
          <a:lstStyle/>
          <a:p>
            <a:r>
              <a:rPr lang="en-US" dirty="0" smtClean="0"/>
              <a:t>Try these on your own…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1582438"/>
          </a:xfrm>
        </p:spPr>
        <p:txBody>
          <a:bodyPr/>
          <a:lstStyle/>
          <a:p>
            <a:r>
              <a:rPr lang="en-US" dirty="0" smtClean="0"/>
              <a:t>If you have one million molecules of oxygen gas, how many grams of oxygen do you have?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>
          <a:xfrm>
            <a:off x="457200" y="985413"/>
            <a:ext cx="4040188" cy="1996618"/>
          </a:xfrm>
        </p:spPr>
        <p:txBody>
          <a:bodyPr/>
          <a:lstStyle/>
          <a:p>
            <a:r>
              <a:rPr lang="en-US" dirty="0" smtClean="0"/>
              <a:t>If you have 75 g of ammonia how many molecules of ammonia do you have?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19135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Relationship Id="rId2" Type="http://schemas.openxmlformats.org/officeDocument/2006/relationships/image" Target="../media/image2.jpeg"/></Relationships>
</file>

<file path=ppt/theme/theme1.xml><?xml version="1.0" encoding="utf-8"?>
<a:theme xmlns:a="http://schemas.openxmlformats.org/drawingml/2006/main" name="Paper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Paper">
      <a:majorFont>
        <a:latin typeface="Constantia"/>
        <a:ea typeface=""/>
        <a:cs typeface=""/>
        <a:font script="Jpan" typeface="ヒラギノ角ゴ Pro W3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onstantia"/>
        <a:ea typeface=""/>
        <a:cs typeface=""/>
        <a:font script="Jpan" typeface="ヒラギノ角ゴ Pro W3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Paper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55000"/>
                <a:alpha val="20000"/>
              </a:schemeClr>
              <a:schemeClr val="phClr">
                <a:tint val="40000"/>
                <a:shade val="90000"/>
                <a:satMod val="60000"/>
                <a:alpha val="20000"/>
              </a:schemeClr>
            </a:duotone>
          </a:blip>
          <a:tile tx="0" ty="0" sx="58000" sy="38000" flip="none" algn="tl"/>
        </a:blipFill>
        <a:blipFill>
          <a:blip xmlns:r="http://schemas.openxmlformats.org/officeDocument/2006/relationships" r:embed="rId2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>
            <a:fillRect/>
          </a:stretch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Paper.thmx</Template>
  <TotalTime>259</TotalTime>
  <Words>334</Words>
  <Application>Microsoft Macintosh PowerPoint</Application>
  <PresentationFormat>On-screen Show (4:3)</PresentationFormat>
  <Paragraphs>61</Paragraphs>
  <Slides>6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Paper</vt:lpstr>
      <vt:lpstr>Molar Conversions</vt:lpstr>
      <vt:lpstr>Back on track:  Working in MOLES</vt:lpstr>
      <vt:lpstr>Some sample 2-step problems</vt:lpstr>
      <vt:lpstr>PowerPoint Presentation</vt:lpstr>
      <vt:lpstr>Try these on your own…</vt:lpstr>
      <vt:lpstr>Try these on your own…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Molar Conversions</dc:title>
  <dc:creator>CHRISTOPHER, STERMAN</dc:creator>
  <cp:lastModifiedBy>CHRISTOPHER, STERMAN</cp:lastModifiedBy>
  <cp:revision>20</cp:revision>
  <dcterms:created xsi:type="dcterms:W3CDTF">2012-04-03T13:30:27Z</dcterms:created>
  <dcterms:modified xsi:type="dcterms:W3CDTF">2012-04-19T12:01:33Z</dcterms:modified>
</cp:coreProperties>
</file>

<file path=docProps/thumbnail.jpeg>
</file>